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93" r:id="rId4"/>
    <p:sldId id="292" r:id="rId5"/>
    <p:sldId id="259" r:id="rId6"/>
    <p:sldId id="257" r:id="rId7"/>
    <p:sldId id="258" r:id="rId8"/>
    <p:sldId id="260" r:id="rId9"/>
    <p:sldId id="262" r:id="rId10"/>
    <p:sldId id="301" r:id="rId11"/>
    <p:sldId id="302" r:id="rId12"/>
    <p:sldId id="299" r:id="rId13"/>
    <p:sldId id="300" r:id="rId14"/>
    <p:sldId id="303" r:id="rId15"/>
    <p:sldId id="266" r:id="rId16"/>
    <p:sldId id="263" r:id="rId17"/>
    <p:sldId id="267" r:id="rId18"/>
    <p:sldId id="268" r:id="rId19"/>
    <p:sldId id="269" r:id="rId20"/>
    <p:sldId id="297" r:id="rId21"/>
    <p:sldId id="296" r:id="rId22"/>
    <p:sldId id="270" r:id="rId23"/>
    <p:sldId id="271" r:id="rId24"/>
    <p:sldId id="272" r:id="rId25"/>
    <p:sldId id="273" r:id="rId26"/>
    <p:sldId id="274" r:id="rId27"/>
    <p:sldId id="305" r:id="rId28"/>
    <p:sldId id="275" r:id="rId29"/>
    <p:sldId id="278" r:id="rId30"/>
    <p:sldId id="279" r:id="rId31"/>
    <p:sldId id="280" r:id="rId32"/>
    <p:sldId id="282" r:id="rId33"/>
    <p:sldId id="261" r:id="rId34"/>
    <p:sldId id="276" r:id="rId35"/>
    <p:sldId id="294" r:id="rId36"/>
    <p:sldId id="295" r:id="rId37"/>
    <p:sldId id="287" r:id="rId38"/>
    <p:sldId id="286" r:id="rId39"/>
    <p:sldId id="284" r:id="rId40"/>
    <p:sldId id="285" r:id="rId41"/>
    <p:sldId id="290" r:id="rId42"/>
    <p:sldId id="304" r:id="rId43"/>
    <p:sldId id="265" r:id="rId44"/>
    <p:sldId id="288" r:id="rId45"/>
    <p:sldId id="289" r:id="rId46"/>
    <p:sldId id="281" r:id="rId47"/>
    <p:sldId id="277" r:id="rId48"/>
    <p:sldId id="291" r:id="rId49"/>
    <p:sldId id="306" r:id="rId5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6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ihu.com/search?q=%E4%BA%8C%E7%BB%B4%E6%95%B0%E7%BB%84&amp;search_source=Entity&amp;hybrid_search_source=Entity&amp;hybrid_search_extra=%7B%22sourceType%22%3A%22answer%22%2C%22sourceId%22%3A44821615%7D" TargetMode="External"/><Relationship Id="rId4" Type="http://schemas.openxmlformats.org/officeDocument/2006/relationships/hyperlink" Target="https://www.zhihu.com/search?q=%E4%B8%89%E7%BB%B4%E7%A9%BA%E9%97%B4&amp;search_source=Entity&amp;hybrid_search_source=Entity&amp;hybrid_search_extra=%7B%22sourceType%22%3A%22answer%22%2C%22sourceId%22%3A44821615%7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200" dirty="0">
                <a:solidFill>
                  <a:srgbClr val="FFFFFF"/>
                </a:solidFill>
              </a:rPr>
              <a:t>UE4</a:t>
            </a:r>
            <a:r>
              <a:rPr lang="zh-CN" altLang="en-US" sz="5200" dirty="0">
                <a:solidFill>
                  <a:srgbClr val="FFFFFF"/>
                </a:solidFill>
              </a:rPr>
              <a:t>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4F5CB-34A8-4DCF-A060-AEDD70F4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A8476-48FD-4455-99A2-E919D0BD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邻近过滤</a:t>
            </a:r>
            <a:r>
              <a:rPr lang="en-US" altLang="zh-CN" dirty="0"/>
              <a:t>(Nearest Neighbor Filtering)</a:t>
            </a:r>
          </a:p>
          <a:p>
            <a:r>
              <a:rPr lang="zh-CN" altLang="en-US" dirty="0"/>
              <a:t>双线性过滤</a:t>
            </a:r>
            <a:r>
              <a:rPr lang="en-US" altLang="zh-CN" dirty="0"/>
              <a:t>(Bi)linear Filtering)</a:t>
            </a:r>
          </a:p>
          <a:p>
            <a:r>
              <a:rPr lang="zh-CN" altLang="en-US" dirty="0"/>
              <a:t>三线性过滤</a:t>
            </a:r>
            <a:r>
              <a:rPr lang="en-US" altLang="zh-CN" dirty="0"/>
              <a:t>(Trilinear Filtering)</a:t>
            </a:r>
          </a:p>
          <a:p>
            <a:r>
              <a:rPr lang="zh-CN" altLang="en-US" dirty="0"/>
              <a:t>各向异性过滤</a:t>
            </a:r>
            <a:r>
              <a:rPr lang="en-US" altLang="zh-CN" dirty="0"/>
              <a:t>(Anisotropic Filtering)</a:t>
            </a:r>
            <a:endParaRPr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BF84339A-03AE-41E0-B49F-2B95F8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9" y="1219547"/>
            <a:ext cx="7724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C8BC6E-0817-40AD-8428-C5237DCB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2476500"/>
            <a:ext cx="2924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F4E76-7806-469A-838C-826AC20135FA}"/>
              </a:ext>
            </a:extLst>
          </p:cNvPr>
          <p:cNvSpPr txBox="1"/>
          <p:nvPr/>
        </p:nvSpPr>
        <p:spPr>
          <a:xfrm>
            <a:off x="1051120" y="5322718"/>
            <a:ext cx="996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三线性过滤方式就是在线性过滤的基础上，再从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mipmap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上选择最近的两层纹理，做一次加权采样</a:t>
            </a:r>
            <a:endParaRPr lang="zh-CN" altLang="en-US" dirty="0"/>
          </a:p>
        </p:txBody>
      </p:sp>
      <p:pic>
        <p:nvPicPr>
          <p:cNvPr id="4100" name="Picture 4" descr="preview">
            <a:extLst>
              <a:ext uri="{FF2B5EF4-FFF2-40B4-BE49-F238E27FC236}">
                <a16:creationId xmlns:a16="http://schemas.microsoft.com/office/drawing/2014/main" id="{5A4AF78A-7350-4809-ACB0-E334CBCC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190690"/>
            <a:ext cx="7620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3217BB-AC28-482A-A3BD-2904BE922A3F}"/>
              </a:ext>
            </a:extLst>
          </p:cNvPr>
          <p:cNvSpPr txBox="1"/>
          <p:nvPr/>
        </p:nvSpPr>
        <p:spPr>
          <a:xfrm>
            <a:off x="2308860" y="5200780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各向异性过滤就是纹理过滤的终极形态，它比三线性滤波效果更好，也更复杂。三线性过滤将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等价的考虑，最多只加权两层纹理；但是各向异性过滤，分别考虑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两个方向的缩放，然后在多层纹理之间加权计算出最后结果。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1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951C-F18B-4086-B077-9FFE19F2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各向异性过滤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617A7-FE9E-4463-894B-AB4EA63D2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各向异性过滤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就是在每一级上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多存一些图长宽上压缩比不同的图</a:t>
            </a:r>
            <a:endParaRPr lang="zh-CN" altLang="en-US" dirty="0"/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1B81F4FD-981D-4889-B5DA-1770F19C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10" y="2247900"/>
            <a:ext cx="70961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75D12-0AE9-4DFA-8723-F68AF47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贴图格式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52E08-E3D4-4109-98B3-468DD623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97" y="1408063"/>
            <a:ext cx="10515600" cy="4351338"/>
          </a:xfrm>
        </p:spPr>
        <p:txBody>
          <a:bodyPr/>
          <a:lstStyle/>
          <a:p>
            <a:r>
              <a:rPr lang="en-US" altLang="zh-CN" dirty="0"/>
              <a:t>ETC</a:t>
            </a:r>
            <a:r>
              <a:rPr lang="zh-CN" altLang="en-US" dirty="0"/>
              <a:t>系列 </a:t>
            </a:r>
            <a:r>
              <a:rPr lang="en-US" altLang="zh-CN" dirty="0"/>
              <a:t>Android</a:t>
            </a:r>
            <a:r>
              <a:rPr lang="zh-CN" altLang="en-US" dirty="0"/>
              <a:t>支持，</a:t>
            </a:r>
            <a:r>
              <a:rPr lang="en-US" altLang="zh-CN" dirty="0"/>
              <a:t>4X4</a:t>
            </a:r>
            <a:r>
              <a:rPr lang="zh-CN" altLang="en-US" dirty="0"/>
              <a:t>的像素块编码为</a:t>
            </a:r>
            <a:r>
              <a:rPr lang="en-US" altLang="zh-CN" dirty="0"/>
              <a:t>2X4</a:t>
            </a:r>
            <a:r>
              <a:rPr lang="zh-CN" altLang="en-US" dirty="0"/>
              <a:t>或</a:t>
            </a:r>
            <a:r>
              <a:rPr lang="en-US" altLang="zh-CN" dirty="0"/>
              <a:t>4X</a:t>
            </a:r>
            <a:r>
              <a:rPr lang="zh-CN" altLang="en-US" dirty="0"/>
              <a:t>像素</a:t>
            </a:r>
            <a:endParaRPr lang="en-US" altLang="zh-CN" dirty="0"/>
          </a:p>
          <a:p>
            <a:r>
              <a:rPr lang="en-US" altLang="zh-CN" dirty="0"/>
              <a:t>DXT</a:t>
            </a:r>
            <a:r>
              <a:rPr lang="zh-CN" altLang="en-US" dirty="0"/>
              <a:t>系列 </a:t>
            </a:r>
            <a:r>
              <a:rPr lang="en-US" altLang="zh-CN" dirty="0"/>
              <a:t>Windows</a:t>
            </a:r>
            <a:r>
              <a:rPr lang="zh-CN" altLang="en-US" dirty="0"/>
              <a:t>平台，块截断编码</a:t>
            </a:r>
            <a:endParaRPr lang="en-US" altLang="zh-CN" dirty="0"/>
          </a:p>
          <a:p>
            <a:r>
              <a:rPr lang="en-US" altLang="zh-CN" dirty="0"/>
              <a:t>PVRTC</a:t>
            </a:r>
            <a:r>
              <a:rPr lang="zh-CN" altLang="en-US" dirty="0"/>
              <a:t>系列 </a:t>
            </a:r>
            <a:r>
              <a:rPr lang="en-US" altLang="zh-CN" dirty="0" err="1"/>
              <a:t>PowerVR</a:t>
            </a:r>
            <a:r>
              <a:rPr lang="zh-CN" altLang="en-US" dirty="0"/>
              <a:t>显卡核心设计，将整张纹理分为高频信号和低频信号</a:t>
            </a:r>
            <a:endParaRPr lang="en-US" altLang="zh-CN" dirty="0"/>
          </a:p>
          <a:p>
            <a:r>
              <a:rPr lang="en-US" altLang="zh-CN" dirty="0"/>
              <a:t>ASTC</a:t>
            </a:r>
            <a:r>
              <a:rPr lang="zh-CN" altLang="en-US" dirty="0"/>
              <a:t>系列</a:t>
            </a:r>
          </a:p>
        </p:txBody>
      </p:sp>
      <p:pic>
        <p:nvPicPr>
          <p:cNvPr id="4" name="Picture 6" descr="preview">
            <a:extLst>
              <a:ext uri="{FF2B5EF4-FFF2-40B4-BE49-F238E27FC236}">
                <a16:creationId xmlns:a16="http://schemas.microsoft.com/office/drawing/2014/main" id="{8FC88A3D-B194-413F-A053-1C754192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81" y="421207"/>
            <a:ext cx="5095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1BFBE8-4E5C-4385-A71A-86B273E9E2BC}"/>
              </a:ext>
            </a:extLst>
          </p:cNvPr>
          <p:cNvSpPr txBox="1"/>
          <p:nvPr/>
        </p:nvSpPr>
        <p:spPr>
          <a:xfrm>
            <a:off x="197325" y="4566470"/>
            <a:ext cx="116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市面上大部分机型都支持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以上，少数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配置较低的机型支持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OpenGL ES 3.0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但不支持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月统计的市面占比不到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1.5%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，从个人角度看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ASTC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压缩格式是可以普及使用的。</a:t>
            </a:r>
            <a:endParaRPr lang="zh-CN" altLang="en-US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FB73A81A-1B05-4736-83B2-DB451119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9248"/>
            <a:ext cx="12192000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view">
            <a:extLst>
              <a:ext uri="{FF2B5EF4-FFF2-40B4-BE49-F238E27FC236}">
                <a16:creationId xmlns:a16="http://schemas.microsoft.com/office/drawing/2014/main" id="{1D4B3255-4AA0-4D75-8993-BE366D5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22" y="3593816"/>
            <a:ext cx="49339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8A6D5B26-3EB5-4BD1-9F14-AA24437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50" y="590156"/>
            <a:ext cx="648652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DA214-9C2B-4897-8F5B-5845E4D2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材质混合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7CEF0-AEFE-4B62-BB03-3E0D6BD7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BLEND_Opaque</a:t>
            </a:r>
            <a:r>
              <a:rPr lang="en-US" altLang="zh-CN" dirty="0"/>
              <a:t> </a:t>
            </a:r>
            <a:r>
              <a:rPr lang="zh-CN" altLang="en-US" dirty="0"/>
              <a:t>不透明</a:t>
            </a:r>
            <a:endParaRPr lang="en-US" altLang="zh-CN" dirty="0"/>
          </a:p>
          <a:p>
            <a:r>
              <a:rPr lang="en-US" altLang="zh-CN" dirty="0" err="1"/>
              <a:t>BLEND_Masked</a:t>
            </a:r>
            <a:r>
              <a:rPr lang="en-US" altLang="zh-CN" dirty="0"/>
              <a:t> </a:t>
            </a:r>
            <a:r>
              <a:rPr lang="zh-CN" altLang="en-US" dirty="0"/>
              <a:t>蒙版 </a:t>
            </a:r>
            <a:r>
              <a:rPr lang="en-US" altLang="zh-CN" dirty="0" err="1"/>
              <a:t>OpacityMask</a:t>
            </a:r>
            <a:r>
              <a:rPr lang="en-US" altLang="zh-CN" dirty="0"/>
              <a:t> &gt; </a:t>
            </a:r>
            <a:r>
              <a:rPr lang="en-US" altLang="zh-CN" dirty="0" err="1"/>
              <a:t>OpacityMaskClipValue</a:t>
            </a:r>
            <a:r>
              <a:rPr lang="en-US" altLang="zh-CN" dirty="0"/>
              <a:t> </a:t>
            </a:r>
            <a:r>
              <a:rPr lang="en-US" altLang="zh-CN" dirty="0" err="1"/>
              <a:t>Ues</a:t>
            </a:r>
            <a:r>
              <a:rPr lang="en-US" altLang="zh-CN" dirty="0"/>
              <a:t> color otherwise discard</a:t>
            </a:r>
          </a:p>
          <a:p>
            <a:r>
              <a:rPr lang="en-US" altLang="zh-CN" dirty="0" err="1"/>
              <a:t>BLEND_Translucent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srcAlpha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en-US" altLang="zh-CN" dirty="0" err="1"/>
              <a:t>dstColor</a:t>
            </a:r>
            <a:r>
              <a:rPr lang="zh-CN" altLang="en-US" dirty="0"/>
              <a:t>（</a:t>
            </a:r>
            <a:r>
              <a:rPr lang="en-US" altLang="zh-CN" dirty="0"/>
              <a:t>1-srcColor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BLEND_Additive</a:t>
            </a:r>
            <a:r>
              <a:rPr lang="en-US" altLang="zh-CN" dirty="0"/>
              <a:t> color=</a:t>
            </a:r>
            <a:r>
              <a:rPr lang="en-US" altLang="zh-CN" dirty="0" err="1"/>
              <a:t>srcColor+dstColor</a:t>
            </a:r>
            <a:endParaRPr lang="en-US" altLang="zh-CN" dirty="0"/>
          </a:p>
          <a:p>
            <a:r>
              <a:rPr lang="en-US" altLang="zh-CN" dirty="0" err="1"/>
              <a:t>BLEND_Module</a:t>
            </a:r>
            <a:r>
              <a:rPr lang="en-US" altLang="zh-CN" dirty="0"/>
              <a:t> color=</a:t>
            </a:r>
            <a:r>
              <a:rPr lang="en-US" altLang="zh-CN" dirty="0" err="1"/>
              <a:t>srcColor</a:t>
            </a:r>
            <a:r>
              <a:rPr lang="en-US" altLang="zh-CN" dirty="0"/>
              <a:t>*</a:t>
            </a:r>
            <a:r>
              <a:rPr lang="en-US" altLang="zh-CN" dirty="0" err="1"/>
              <a:t>dstColor</a:t>
            </a:r>
            <a:r>
              <a:rPr lang="en-US" altLang="zh-CN" dirty="0"/>
              <a:t> </a:t>
            </a:r>
            <a:r>
              <a:rPr lang="en-US" altLang="zh-CN" dirty="0" err="1"/>
              <a:t>ps</a:t>
            </a:r>
            <a:r>
              <a:rPr lang="zh-CN" altLang="en-US" dirty="0"/>
              <a:t>里面的正片叠底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0CEBB1-745A-4C65-87AB-7A24CF18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15" y="3038475"/>
            <a:ext cx="66770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6D4325-A228-4D49-9BD9-1AE4C1CE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"/>
            <a:ext cx="48291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50C9AE-39ED-4578-B203-B22C29C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4" y="118577"/>
            <a:ext cx="4838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515F47E-9E35-4A26-B0F4-0ADF4362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0"/>
            <a:ext cx="48196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32B17F7-8DB2-4C81-9AAE-66D1D500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076450"/>
            <a:ext cx="48387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52F5EB-BDFB-488A-B3AA-EC954C4D1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07" y="0"/>
            <a:ext cx="10575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游戏机里面的人物&#10;&#10;描述已自动生成">
            <a:extLst>
              <a:ext uri="{FF2B5EF4-FFF2-40B4-BE49-F238E27FC236}">
                <a16:creationId xmlns:a16="http://schemas.microsoft.com/office/drawing/2014/main" id="{71802DCB-D80A-4D84-9E31-3FE30E510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9" r="2" b="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1C18C593-0968-485C-B88F-786CA4B6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9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B279A5-4ADF-4A2C-AC8E-4E52E733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zh-CN" altLang="en-US" sz="2800"/>
              <a:t>抗锯齿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8468B-6017-4F5A-9D1A-EDC61213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0" i="0">
                <a:effectLst/>
                <a:latin typeface="-apple-system"/>
              </a:rPr>
              <a:t>锯齿的来源是因为场景的定义在</a:t>
            </a:r>
            <a:r>
              <a:rPr lang="zh-CN" altLang="en-US" sz="1800" b="0" i="0" u="none" strike="noStrike">
                <a:effectLst/>
                <a:latin typeface="-apple-system"/>
                <a:hlinkClick r:id="rId4"/>
              </a:rPr>
              <a:t>三维空间</a:t>
            </a:r>
            <a:r>
              <a:rPr lang="zh-CN" altLang="en-US" sz="1800" b="0" i="0">
                <a:effectLst/>
                <a:latin typeface="-apple-system"/>
              </a:rPr>
              <a:t>中是连续的，而最终显示的像素则是一个离散的</a:t>
            </a:r>
            <a:r>
              <a:rPr lang="zh-CN" altLang="en-US" sz="1800" b="0" i="0" u="none" strike="noStrike">
                <a:effectLst/>
                <a:latin typeface="-apple-system"/>
                <a:hlinkClick r:id="rId5"/>
              </a:rPr>
              <a:t>二维数组</a:t>
            </a:r>
            <a:r>
              <a:rPr lang="zh-CN" altLang="en-US" sz="1800" b="0" i="0">
                <a:effectLst/>
                <a:latin typeface="-apple-system"/>
              </a:rPr>
              <a:t>。所以判断一个点到底没有被某个像素覆盖的时候单纯是一个“有”或者“没有</a:t>
            </a:r>
            <a:r>
              <a:rPr lang="en-US" altLang="zh-CN" sz="1800" b="0" i="0">
                <a:effectLst/>
                <a:latin typeface="-apple-system"/>
              </a:rPr>
              <a:t>"</a:t>
            </a:r>
            <a:r>
              <a:rPr lang="zh-CN" altLang="en-US" sz="1800" b="0" i="0">
                <a:effectLst/>
                <a:latin typeface="-apple-system"/>
              </a:rPr>
              <a:t>问题，丢失了连续性的信息，导致锯齿。</a:t>
            </a:r>
            <a:endParaRPr lang="en-US" altLang="zh-CN" sz="1800" b="0" i="0">
              <a:effectLst/>
              <a:latin typeface="-apple-system"/>
            </a:endParaRPr>
          </a:p>
          <a:p>
            <a:r>
              <a:rPr lang="en-US" altLang="zh-CN" sz="1800">
                <a:latin typeface="-apple-system"/>
              </a:rPr>
              <a:t>SSAA</a:t>
            </a:r>
          </a:p>
          <a:p>
            <a:r>
              <a:rPr lang="en-US" altLang="zh-CN" sz="1800">
                <a:latin typeface="-apple-system"/>
              </a:rPr>
              <a:t>MSAA</a:t>
            </a:r>
          </a:p>
          <a:p>
            <a:r>
              <a:rPr lang="en-US" altLang="zh-CN" sz="1800">
                <a:latin typeface="-apple-system"/>
              </a:rPr>
              <a:t>FXAA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0863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  <a:p>
            <a:r>
              <a:rPr lang="en-US" altLang="zh-CN" dirty="0"/>
              <a:t>PBR Shading</a:t>
            </a:r>
          </a:p>
          <a:p>
            <a:r>
              <a:rPr lang="zh-CN" altLang="en-US" dirty="0"/>
              <a:t>优化到</a:t>
            </a:r>
            <a:r>
              <a:rPr lang="en-US" altLang="zh-CN" dirty="0"/>
              <a:t>60</a:t>
            </a:r>
            <a:r>
              <a:rPr lang="zh-CN" altLang="en-US" dirty="0"/>
              <a:t>帧</a:t>
            </a:r>
            <a:endParaRPr lang="en-US" altLang="zh-CN" dirty="0"/>
          </a:p>
          <a:p>
            <a:r>
              <a:rPr lang="zh-CN" altLang="en-US" dirty="0"/>
              <a:t>画质设置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ABA9CB-7440-4F52-821C-407C42EE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68" y="1929738"/>
            <a:ext cx="4100830" cy="221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木桶效应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开发起来更容易（有一套标准规范，从设计层面）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3688B6-DD02-44F6-9477-587EC95E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4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5A560D-1568-42E3-B9C4-18044EDA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0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 dirty="0"/>
              <a:t>游戏线程（</a:t>
            </a:r>
            <a:r>
              <a:rPr lang="en-US" altLang="zh-CN" sz="5400" dirty="0"/>
              <a:t>CPU</a:t>
            </a:r>
            <a:r>
              <a:rPr lang="zh-CN" altLang="en-US" sz="5400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200" dirty="0"/>
              <a:t>计算游戏逻辑和变换，这一步完全不考虑渲染问题，表现的是整个游戏世界在一帧之内，只在逻辑层面处理所有的变化需要花多长时间</a:t>
            </a:r>
            <a:endParaRPr lang="en-US" altLang="zh-CN" sz="2200" dirty="0"/>
          </a:p>
          <a:p>
            <a:r>
              <a:rPr lang="zh-CN" altLang="en-US" sz="2200" dirty="0"/>
              <a:t>动画</a:t>
            </a:r>
            <a:endParaRPr lang="en-US" altLang="zh-CN" sz="2200" dirty="0"/>
          </a:p>
          <a:p>
            <a:r>
              <a:rPr lang="zh-CN" altLang="en-US" sz="2200" dirty="0"/>
              <a:t>对象位置</a:t>
            </a:r>
            <a:endParaRPr lang="en-US" altLang="zh-CN" sz="2200" dirty="0"/>
          </a:p>
          <a:p>
            <a:r>
              <a:rPr lang="zh-CN" altLang="en-US" sz="2200" dirty="0"/>
              <a:t>角色移动</a:t>
            </a:r>
            <a:endParaRPr lang="en-US" altLang="zh-CN" sz="2200" dirty="0"/>
          </a:p>
          <a:p>
            <a:r>
              <a:rPr lang="zh-CN" altLang="en-US" sz="2200" dirty="0"/>
              <a:t>物理</a:t>
            </a:r>
            <a:endParaRPr lang="en-US" altLang="zh-CN" sz="2200" dirty="0"/>
          </a:p>
          <a:p>
            <a:r>
              <a:rPr lang="zh-CN" altLang="en-US" sz="2200" dirty="0"/>
              <a:t>生产</a:t>
            </a:r>
            <a:endParaRPr lang="en-US" altLang="zh-CN" sz="2200" dirty="0"/>
          </a:p>
          <a:p>
            <a:r>
              <a:rPr lang="en-US" altLang="zh-CN" sz="2200" dirty="0"/>
              <a:t>AI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Tick</a:t>
            </a:r>
            <a:br>
              <a:rPr lang="en-US" altLang="zh-CN" dirty="0"/>
            </a:br>
            <a:r>
              <a:rPr lang="en-US" altLang="zh-CN" dirty="0"/>
              <a:t>stat game: </a:t>
            </a:r>
            <a:r>
              <a:rPr lang="zh-CN" altLang="en-US" dirty="0"/>
              <a:t>显示</a:t>
            </a:r>
            <a:r>
              <a:rPr lang="en-US" altLang="zh-CN" dirty="0"/>
              <a:t>Tick</a:t>
            </a:r>
            <a:r>
              <a:rPr lang="zh-CN" altLang="en-US" dirty="0"/>
              <a:t>的耗时情况</a:t>
            </a:r>
            <a:br>
              <a:rPr lang="en-US" altLang="zh-CN" dirty="0"/>
            </a:br>
            <a:r>
              <a:rPr lang="en-US" altLang="zh-CN" dirty="0" err="1"/>
              <a:t>dumpticks</a:t>
            </a:r>
            <a:r>
              <a:rPr lang="en-US" altLang="zh-CN" dirty="0"/>
              <a:t>: </a:t>
            </a:r>
            <a:r>
              <a:rPr lang="zh-CN" altLang="en-US" dirty="0"/>
              <a:t>可将所有正在</a:t>
            </a:r>
            <a:r>
              <a:rPr lang="en-US" altLang="zh-CN" dirty="0"/>
              <a:t>tick</a:t>
            </a:r>
            <a:r>
              <a:rPr lang="zh-CN" altLang="en-US" dirty="0"/>
              <a:t>的</a:t>
            </a:r>
            <a:r>
              <a:rPr lang="en-US" altLang="zh-CN" dirty="0"/>
              <a:t>actor</a:t>
            </a:r>
            <a:r>
              <a:rPr lang="zh-CN" altLang="en-US" dirty="0"/>
              <a:t>打印到</a:t>
            </a:r>
            <a:r>
              <a:rPr lang="en-US" altLang="zh-CN" dirty="0"/>
              <a:t>log</a:t>
            </a:r>
            <a:r>
              <a:rPr lang="zh-CN" altLang="en-US" dirty="0"/>
              <a:t>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412E-1065-456E-B253-5A2BBA06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15" y="215677"/>
            <a:ext cx="8046587" cy="3882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C7EC3-F1A8-4F4E-816D-07500072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31" y="4554565"/>
            <a:ext cx="5567359" cy="20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运行）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lvl="1"/>
            <a:r>
              <a:rPr lang="en-US" altLang="zh-CN" dirty="0"/>
              <a:t>Visibility Culling</a:t>
            </a:r>
            <a:r>
              <a:rPr lang="zh-CN" altLang="en-US" dirty="0"/>
              <a:t>会基于深度缓存</a:t>
            </a:r>
            <a:r>
              <a:rPr lang="en-US" altLang="zh-CN" dirty="0"/>
              <a:t>(Depth Buffer)</a:t>
            </a:r>
            <a:r>
              <a:rPr lang="zh-CN" altLang="en-US" dirty="0"/>
              <a:t>信息，剔除位于相机的视锥体</a:t>
            </a:r>
            <a:r>
              <a:rPr lang="en-US" altLang="zh-CN" dirty="0"/>
              <a:t>(Frustum)</a:t>
            </a:r>
            <a:r>
              <a:rPr lang="zh-CN" altLang="en-US" dirty="0"/>
              <a:t>之外的物体和被遮挡</a:t>
            </a:r>
            <a:r>
              <a:rPr lang="en-US" altLang="zh-CN" dirty="0"/>
              <a:t>(Occluded)</a:t>
            </a:r>
            <a:r>
              <a:rPr lang="zh-CN" altLang="en-US" dirty="0"/>
              <a:t>的物体，当游戏世界中可见的物体过多，剔除所需的计算量也将变大，导致耗时过长。</a:t>
            </a:r>
            <a:endParaRPr lang="en-US" altLang="zh-CN" dirty="0"/>
          </a:p>
          <a:p>
            <a:pPr lvl="1"/>
            <a:r>
              <a:rPr lang="en-US" altLang="zh-CN" dirty="0"/>
              <a:t>Stat </a:t>
            </a:r>
            <a:r>
              <a:rPr lang="en-US" altLang="zh-CN" dirty="0" err="1"/>
              <a:t>initviews</a:t>
            </a:r>
            <a:r>
              <a:rPr lang="en-US" altLang="zh-CN" dirty="0"/>
              <a:t>: </a:t>
            </a:r>
            <a:r>
              <a:rPr lang="zh-CN" altLang="en-US" dirty="0"/>
              <a:t>显示 </a:t>
            </a:r>
            <a:r>
              <a:rPr lang="en-US" altLang="zh-CN" dirty="0"/>
              <a:t>Visibility Culling</a:t>
            </a:r>
            <a:r>
              <a:rPr lang="zh-CN" altLang="en-US" dirty="0"/>
              <a:t>的耗时情况。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上述两个也是主要的开销来源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AF85C-C135-4688-935E-A4C3E2BB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52"/>
            <a:ext cx="12192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7C8-5B1E-420F-96B3-F70D325C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100"/>
              <a:t>Draw Call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370FB-8248-4B08-839F-DD08CF3D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5855843"/>
            <a:ext cx="10906061" cy="458470"/>
          </a:xfrm>
          <a:noFill/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zh-CN" sz="1300" dirty="0"/>
              <a:t>CPU</a:t>
            </a:r>
            <a:r>
              <a:rPr lang="zh-CN" altLang="en-US" sz="1300" dirty="0"/>
              <a:t>调用图像编程接口，如</a:t>
            </a:r>
            <a:r>
              <a:rPr lang="en-US" altLang="zh-CN" sz="1300" dirty="0"/>
              <a:t>OpenGL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glDrawElements</a:t>
            </a:r>
            <a:r>
              <a:rPr lang="zh-CN" altLang="en-US" sz="1300" dirty="0"/>
              <a:t>命令或者</a:t>
            </a:r>
            <a:r>
              <a:rPr lang="en-US" altLang="zh-CN" sz="1300" dirty="0"/>
              <a:t>Direct X</a:t>
            </a:r>
            <a:r>
              <a:rPr lang="zh-CN" altLang="en-US" sz="1300" dirty="0"/>
              <a:t>中的</a:t>
            </a:r>
            <a:r>
              <a:rPr lang="en-US" altLang="zh-CN" sz="1300" dirty="0" err="1"/>
              <a:t>DrawIndexedPrimitive</a:t>
            </a:r>
            <a:r>
              <a:rPr lang="zh-CN" altLang="en-US" sz="1300" dirty="0"/>
              <a:t>命令，以命令</a:t>
            </a:r>
            <a:r>
              <a:rPr lang="en-US" altLang="zh-CN" sz="1300" dirty="0"/>
              <a:t>GPU</a:t>
            </a:r>
            <a:r>
              <a:rPr lang="zh-CN" altLang="en-US" sz="1300" dirty="0"/>
              <a:t>进行渲染的操作。</a:t>
            </a:r>
            <a:endParaRPr lang="en-US" altLang="zh-CN" sz="1300" dirty="0"/>
          </a:p>
          <a:p>
            <a:pPr marL="0" indent="0" algn="ctr">
              <a:buNone/>
            </a:pPr>
            <a:r>
              <a:rPr lang="zh-CN" altLang="en-US" sz="1300" dirty="0"/>
              <a:t>对于现代图形</a:t>
            </a:r>
            <a:r>
              <a:rPr lang="en-US" altLang="zh-CN" sz="1300" dirty="0"/>
              <a:t>API</a:t>
            </a:r>
            <a:r>
              <a:rPr lang="zh-CN" altLang="en-US" sz="1300" dirty="0"/>
              <a:t>，</a:t>
            </a:r>
            <a:r>
              <a:rPr lang="en-US" altLang="zh-CN" sz="1300" dirty="0"/>
              <a:t>Draw Call</a:t>
            </a:r>
            <a:r>
              <a:rPr lang="zh-CN" altLang="en-US" sz="1300" dirty="0"/>
              <a:t>影响更大的还是手机平台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87A4C7-5034-4EF3-BDCF-2BD2D21E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r="1" b="19539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</a:t>
            </a:r>
            <a:br>
              <a:rPr lang="en-US" altLang="zh-CN" dirty="0"/>
            </a:br>
            <a:r>
              <a:rPr lang="zh-CN" altLang="en-US" dirty="0"/>
              <a:t>模型合并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不利于对象剔除（合并导致模型太大）</a:t>
            </a:r>
            <a:endParaRPr lang="en-US" altLang="zh-CN" sz="1800" dirty="0"/>
          </a:p>
          <a:p>
            <a:r>
              <a:rPr lang="zh-CN" altLang="en-US" sz="1800" dirty="0"/>
              <a:t>对光照图有影响（合并导致模型太大）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对碰撞计算有影响（合并导致模型太大）</a:t>
            </a:r>
            <a:endParaRPr lang="en-US" altLang="zh-CN" sz="1800" dirty="0"/>
          </a:p>
          <a:p>
            <a:r>
              <a:rPr lang="zh-CN" altLang="en-US" sz="1800" dirty="0"/>
              <a:t>对内存有影响（合并导致模型太大）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4800" dirty="0"/>
              <a:t>GPU Thread</a:t>
            </a:r>
            <a:r>
              <a:rPr lang="zh-CN" altLang="en-US" sz="4800" dirty="0"/>
              <a:t>（</a:t>
            </a:r>
            <a:r>
              <a:rPr lang="en-US" altLang="zh-CN" sz="4800" dirty="0"/>
              <a:t>GPU</a:t>
            </a:r>
            <a:r>
              <a:rPr lang="zh-CN" altLang="en-US" sz="4800" dirty="0"/>
              <a:t>运行）</a:t>
            </a:r>
            <a:endParaRPr lang="en-US" altLang="zh-CN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FFC000"/>
                </a:solidFill>
              </a:rPr>
              <a:t>接受到渲染所需信息之后，将像素最终的表现画在屏幕上的耗时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DE471-B462-4C5D-BFC3-9B23BD884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663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RenderPass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Forward Rendering &amp; Deferred Rendering</a:t>
            </a:r>
            <a:endParaRPr lang="zh-CN" altLang="en-US" dirty="0"/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延迟消耗的带宽更高。</a:t>
            </a:r>
          </a:p>
          <a:p>
            <a:r>
              <a:rPr lang="en-US" altLang="zh-CN" dirty="0"/>
              <a:t>Buffers</a:t>
            </a:r>
          </a:p>
          <a:p>
            <a:pPr lvl="1"/>
            <a:r>
              <a:rPr lang="en-US" altLang="zh-CN" dirty="0"/>
              <a:t>Z-Buffer = Depth Buffer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表示纵深方向，存储深度值，</a:t>
            </a:r>
            <a:r>
              <a:rPr lang="en-US" altLang="zh-CN" dirty="0"/>
              <a:t>Reverse-Z</a:t>
            </a:r>
          </a:p>
          <a:p>
            <a:pPr lvl="1"/>
            <a:r>
              <a:rPr lang="en-US" altLang="zh-CN" dirty="0"/>
              <a:t>G-Buffer = Geometric Buffer (</a:t>
            </a:r>
            <a:r>
              <a:rPr lang="en-US" altLang="zh-CN" dirty="0" err="1"/>
              <a:t>BaseColor,Normal,Specular,Roughness</a:t>
            </a:r>
            <a:r>
              <a:rPr lang="en-US" altLang="zh-CN" dirty="0"/>
              <a:t>) Deferred/Forward Rendering </a:t>
            </a:r>
            <a:r>
              <a:rPr lang="zh-CN" altLang="en-US" dirty="0"/>
              <a:t>的 </a:t>
            </a:r>
            <a:r>
              <a:rPr lang="en-US" altLang="zh-CN" dirty="0"/>
              <a:t>Lighting Pass</a:t>
            </a:r>
            <a:r>
              <a:rPr lang="zh-CN" altLang="en-US" dirty="0"/>
              <a:t>阶段读取，用于光照</a:t>
            </a:r>
            <a:endParaRPr lang="en-US" altLang="zh-CN" dirty="0"/>
          </a:p>
          <a:p>
            <a:pPr lvl="1"/>
            <a:r>
              <a:rPr lang="en-US" altLang="zh-CN" dirty="0"/>
              <a:t>D-Buffer</a:t>
            </a:r>
          </a:p>
          <a:p>
            <a:pPr lvl="2"/>
            <a:r>
              <a:rPr lang="en-US" altLang="zh-CN" dirty="0"/>
              <a:t>D-Buffer = Decal Buffer</a:t>
            </a:r>
            <a:r>
              <a:rPr lang="zh-CN" altLang="en-US" dirty="0"/>
              <a:t>，是</a:t>
            </a:r>
            <a:r>
              <a:rPr lang="en-US" altLang="zh-CN" dirty="0"/>
              <a:t>UE</a:t>
            </a:r>
            <a:r>
              <a:rPr lang="zh-CN" altLang="en-US" dirty="0"/>
              <a:t>中用于存储延迟贴花材质信息的缓冲区，与</a:t>
            </a:r>
            <a:r>
              <a:rPr lang="en-US" altLang="zh-CN" dirty="0"/>
              <a:t>G-Buffer</a:t>
            </a:r>
            <a:r>
              <a:rPr lang="zh-CN" altLang="en-US" dirty="0"/>
              <a:t>类似，由多张纹理组成，需要用到深度图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0B6FAD-98F3-4397-AEC3-63845328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" y="248654"/>
            <a:ext cx="12133333" cy="50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5310D7-AFBC-45D7-8472-A6A340CD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7" y="0"/>
            <a:ext cx="798129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BCDCC-09F2-46D5-A70F-9759E79F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" y="800428"/>
            <a:ext cx="12180952" cy="52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 err="1"/>
              <a:t>RenderDoc</a:t>
            </a:r>
            <a:r>
              <a:rPr lang="zh-CN" altLang="en-US" sz="3200" dirty="0"/>
              <a:t>使用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252412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7C96139-6188-44F1-AB29-55BE12206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1387" y="2139156"/>
            <a:ext cx="52292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BB9ACA-5710-464E-BF90-1340F99998A5}"/>
              </a:ext>
            </a:extLst>
          </p:cNvPr>
          <p:cNvSpPr txBox="1"/>
          <p:nvPr/>
        </p:nvSpPr>
        <p:spPr>
          <a:xfrm>
            <a:off x="1020388" y="126859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的大部分操作不是基于单个像素，而是基于块绘制的，叫做</a:t>
            </a:r>
            <a:r>
              <a:rPr lang="en-US" altLang="zh-CN" dirty="0"/>
              <a:t>Quad</a:t>
            </a:r>
            <a:r>
              <a:rPr lang="zh-CN" altLang="en-US" dirty="0"/>
              <a:t>，是由</a:t>
            </a:r>
            <a:r>
              <a:rPr lang="en-US" altLang="zh-CN" dirty="0"/>
              <a:t>4</a:t>
            </a:r>
            <a:r>
              <a:rPr lang="zh-CN" altLang="en-US" dirty="0"/>
              <a:t>个像素（</a:t>
            </a:r>
            <a:r>
              <a:rPr lang="en-US" altLang="zh-CN" dirty="0"/>
              <a:t>2X2</a:t>
            </a:r>
            <a:r>
              <a:rPr lang="zh-CN" altLang="en-US" dirty="0"/>
              <a:t>）组成的像素块</a:t>
            </a:r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zh-CN" sz="3200" dirty="0"/>
              <a:t>Quad Overdraw</a:t>
            </a:r>
            <a:br>
              <a:rPr lang="en-US" altLang="zh-CN" sz="3200" dirty="0"/>
            </a:br>
            <a:r>
              <a:rPr lang="en-US" altLang="zh-CN" sz="3200" dirty="0" err="1"/>
              <a:t>Optimaztion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ViewModes</a:t>
            </a:r>
            <a:r>
              <a:rPr lang="en-US" altLang="zh-CN" sz="3200" dirty="0"/>
              <a:t> </a:t>
            </a:r>
            <a:r>
              <a:rPr lang="zh-CN" altLang="en-US" sz="3200" dirty="0"/>
              <a:t>显示</a:t>
            </a:r>
            <a:r>
              <a:rPr lang="en-US" altLang="zh-CN" sz="3200" dirty="0"/>
              <a:t>GPU</a:t>
            </a:r>
            <a:r>
              <a:rPr lang="zh-CN" altLang="en-US" sz="3200" dirty="0"/>
              <a:t>对每个</a:t>
            </a:r>
            <a:r>
              <a:rPr lang="en-US" altLang="zh-CN" sz="3200" dirty="0"/>
              <a:t>Quad</a:t>
            </a:r>
            <a:r>
              <a:rPr lang="zh-CN" altLang="en-US" sz="3200" dirty="0"/>
              <a:t>的绘制次数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1474-5092-4C2D-97CC-C6F5B2B4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LOD(Level Of Detail)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512B2-750F-4B41-9BBF-EFB67E63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在程序设计和计算机图形学领域，细节层次</a:t>
            </a:r>
            <a:r>
              <a:rPr lang="en-US" altLang="zh-CN" dirty="0"/>
              <a:t>(Level of detail)</a:t>
            </a:r>
            <a:r>
              <a:rPr lang="zh-CN" altLang="en-US" dirty="0"/>
              <a:t>随着物体或者模型远离观察者而逐步降低。由于它能够通过减少多边形的数目从而提高渲染效率，所以在计算机与视频游戏中使用了这项技术。由于物体距离很远，所以理论上并不会察觉到模型或者物体的视觉质量会有所下降。</a:t>
            </a:r>
          </a:p>
        </p:txBody>
      </p:sp>
    </p:spTree>
    <p:extLst>
      <p:ext uri="{BB962C8B-B14F-4D97-AF65-F5344CB8AC3E}">
        <p14:creationId xmlns:p14="http://schemas.microsoft.com/office/powerpoint/2010/main" val="20451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A5A665-9DF4-4826-B4A5-D9A97256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谢谢观看！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3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影响性能的因素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模型数量</a:t>
            </a:r>
            <a:endParaRPr lang="en-US" altLang="zh-CN" dirty="0"/>
          </a:p>
          <a:p>
            <a:r>
              <a:rPr lang="en-US" altLang="zh-CN" dirty="0"/>
              <a:t>draw call</a:t>
            </a:r>
            <a:r>
              <a:rPr lang="zh-CN" altLang="en-US" dirty="0"/>
              <a:t>、</a:t>
            </a:r>
            <a:r>
              <a:rPr lang="en-US" altLang="zh-CN" dirty="0"/>
              <a:t>Overdraw</a:t>
            </a:r>
          </a:p>
          <a:p>
            <a:r>
              <a:rPr lang="zh-CN" altLang="en-US" dirty="0"/>
              <a:t>贴图尺寸</a:t>
            </a:r>
            <a:endParaRPr lang="en-US" altLang="zh-CN" dirty="0"/>
          </a:p>
          <a:p>
            <a:r>
              <a:rPr lang="zh-CN" altLang="en-US" dirty="0"/>
              <a:t>材质复杂度</a:t>
            </a:r>
            <a:endParaRPr lang="en-US" altLang="zh-CN" dirty="0"/>
          </a:p>
          <a:p>
            <a:r>
              <a:rPr lang="zh-CN" altLang="en-US" dirty="0"/>
              <a:t>逻辑复杂度（动画、</a:t>
            </a:r>
            <a:r>
              <a:rPr lang="en-US" altLang="zh-CN" dirty="0"/>
              <a:t>UI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zh-CN" altLang="en-US" dirty="0"/>
              <a:t>最小化每个物体的元素数量。</a:t>
            </a:r>
            <a:endParaRPr lang="en-US" altLang="zh-CN" dirty="0"/>
          </a:p>
          <a:p>
            <a:r>
              <a:rPr lang="zh-CN" altLang="en-US" dirty="0"/>
              <a:t>模型合并，形成单个元素上有一定数量的三角面</a:t>
            </a:r>
            <a:endParaRPr lang="en-US" altLang="zh-CN" dirty="0"/>
          </a:p>
          <a:p>
            <a:r>
              <a:rPr lang="zh-CN" altLang="en-US" dirty="0"/>
              <a:t>不透明的材质性能最快，因为有最佳的</a:t>
            </a:r>
            <a:r>
              <a:rPr lang="en-US" altLang="zh-CN" dirty="0" err="1"/>
              <a:t>Zbuffer</a:t>
            </a:r>
            <a:r>
              <a:rPr lang="zh-CN" altLang="en-US" dirty="0"/>
              <a:t>裁剪，蒙版会慢一些，半透明最慢，因为有多次绘制开销</a:t>
            </a:r>
            <a:endParaRPr lang="en-US" altLang="zh-CN" dirty="0"/>
          </a:p>
          <a:p>
            <a:r>
              <a:rPr lang="en-US" altLang="zh-CN" dirty="0"/>
              <a:t>Skinned Mesh</a:t>
            </a:r>
            <a:r>
              <a:rPr lang="zh-CN" altLang="en-US" dirty="0"/>
              <a:t>顶点处理要比</a:t>
            </a:r>
            <a:r>
              <a:rPr lang="en-US" altLang="zh-CN" dirty="0"/>
              <a:t>Static Mesh</a:t>
            </a:r>
            <a:r>
              <a:rPr lang="zh-CN" altLang="en-US" dirty="0"/>
              <a:t>顶点处理要求更多的性能。</a:t>
            </a:r>
            <a:endParaRPr lang="en-US" altLang="zh-CN" dirty="0"/>
          </a:p>
          <a:p>
            <a:r>
              <a:rPr lang="zh-CN" altLang="en-US" dirty="0"/>
              <a:t>越小的贴图格式能带快的速度（</a:t>
            </a:r>
            <a:r>
              <a:rPr lang="en-US" altLang="zh-CN" dirty="0"/>
              <a:t>ARGB 32 bit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贴图格式能压缩就压缩。贴图内存越小，片上命中率就越高，总的传输量也少</a:t>
            </a:r>
          </a:p>
          <a:p>
            <a:r>
              <a:rPr lang="zh-CN" altLang="en-US" dirty="0"/>
              <a:t>能开</a:t>
            </a:r>
            <a:r>
              <a:rPr lang="en-US" altLang="zh-CN" dirty="0"/>
              <a:t>mipmap</a:t>
            </a:r>
            <a:r>
              <a:rPr lang="zh-CN" altLang="en-US" dirty="0"/>
              <a:t>就开</a:t>
            </a:r>
            <a:r>
              <a:rPr lang="en-US" altLang="zh-CN" dirty="0"/>
              <a:t>mipmap</a:t>
            </a:r>
            <a:r>
              <a:rPr lang="zh-CN" altLang="en-US" dirty="0"/>
              <a:t>（前提是能用到，</a:t>
            </a:r>
            <a:r>
              <a:rPr lang="en-US" altLang="zh-CN" dirty="0"/>
              <a:t>UI</a:t>
            </a:r>
            <a:r>
              <a:rPr lang="zh-CN" altLang="en-US" dirty="0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 dirty="0"/>
              <a:t>随机纹理寻址相对于相邻纹理寻址有显著开销。提高片上命中率。</a:t>
            </a:r>
          </a:p>
          <a:p>
            <a:r>
              <a:rPr lang="en-US" altLang="zh-CN" dirty="0"/>
              <a:t>3DTexture Sampling</a:t>
            </a:r>
            <a:r>
              <a:rPr lang="zh-CN" altLang="en-US" dirty="0"/>
              <a:t>有显著开销。</a:t>
            </a:r>
            <a:r>
              <a:rPr lang="en-US" altLang="zh-CN" dirty="0"/>
              <a:t>Trilinear</a:t>
            </a:r>
            <a:r>
              <a:rPr lang="zh-CN" altLang="en-US" dirty="0"/>
              <a:t>其实就相当于</a:t>
            </a:r>
            <a:r>
              <a:rPr lang="en-US" altLang="zh-CN" dirty="0"/>
              <a:t>tex3D</a:t>
            </a:r>
            <a:r>
              <a:rPr lang="zh-CN" altLang="en-US" dirty="0"/>
              <a:t>了，</a:t>
            </a:r>
            <a:r>
              <a:rPr lang="en-US" altLang="zh-CN" dirty="0"/>
              <a:t>Bilinear</a:t>
            </a:r>
            <a:r>
              <a:rPr lang="zh-CN" altLang="en-US" dirty="0"/>
              <a:t>能忍就尽量凑合用着吧。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LUT(look up texture)</a:t>
            </a:r>
            <a:r>
              <a:rPr lang="zh-CN" altLang="en-US" dirty="0"/>
              <a:t>很可能是负优化。需要对比权衡带宽占用</a:t>
            </a:r>
            <a:r>
              <a:rPr lang="en-US" altLang="zh-CN" dirty="0"/>
              <a:t>+texture fetch</a:t>
            </a:r>
            <a:r>
              <a:rPr lang="zh-CN" altLang="en-US" dirty="0"/>
              <a:t>操作增加与</a:t>
            </a:r>
            <a:r>
              <a:rPr lang="en-US" altLang="zh-CN" dirty="0"/>
              <a:t>ALU</a:t>
            </a:r>
            <a:r>
              <a:rPr lang="zh-CN" altLang="en-US" dirty="0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 dirty="0"/>
              <a:t>通道图能合并就合并，减少</a:t>
            </a:r>
            <a:r>
              <a:rPr lang="en-US" altLang="zh-CN" dirty="0"/>
              <a:t>Shader</a:t>
            </a:r>
            <a:r>
              <a:rPr lang="zh-CN" altLang="en-US" dirty="0"/>
              <a:t>中贴图采样次数，比如</a:t>
            </a:r>
            <a:r>
              <a:rPr lang="en-US" altLang="zh-CN" dirty="0"/>
              <a:t>RMA</a:t>
            </a:r>
            <a:r>
              <a:rPr lang="zh-CN" altLang="en-US" dirty="0"/>
              <a:t>，</a:t>
            </a:r>
            <a:r>
              <a:rPr lang="en-US" altLang="zh-CN" dirty="0"/>
              <a:t>RTA</a:t>
            </a:r>
            <a:r>
              <a:rPr lang="zh-CN" altLang="en-US" dirty="0"/>
              <a:t>贴图合并。</a:t>
            </a:r>
          </a:p>
          <a:p>
            <a:r>
              <a:rPr lang="zh-CN" altLang="en-US" dirty="0"/>
              <a:t>控制</a:t>
            </a:r>
            <a:r>
              <a:rPr lang="en-US" altLang="zh-CN" dirty="0"/>
              <a:t>Framebuffer</a:t>
            </a:r>
            <a:r>
              <a:rPr lang="zh-CN" altLang="en-US" dirty="0"/>
              <a:t>大小。</a:t>
            </a:r>
          </a:p>
          <a:p>
            <a:r>
              <a:rPr lang="zh-CN" altLang="en-US" dirty="0"/>
              <a:t>总顶点数量也是带宽开销的影响因素。虽然以现在</a:t>
            </a:r>
            <a:r>
              <a:rPr lang="en-US" altLang="zh-CN" dirty="0"/>
              <a:t>GPU</a:t>
            </a:r>
            <a:r>
              <a:rPr lang="zh-CN" altLang="en-US" dirty="0"/>
              <a:t>的计算能力来说，顶点数增多产生的</a:t>
            </a:r>
            <a:r>
              <a:rPr lang="en-US" altLang="zh-CN" dirty="0"/>
              <a:t>VS</a:t>
            </a:r>
            <a:r>
              <a:rPr lang="zh-CN" altLang="en-US" dirty="0"/>
              <a:t>计算开销增加通常是忽略不计的。但是仍不能忽略总顶点数量对于</a:t>
            </a:r>
            <a:r>
              <a:rPr lang="en-US" altLang="zh-CN" dirty="0" err="1"/>
              <a:t>VertexBuffer</a:t>
            </a:r>
            <a:r>
              <a:rPr lang="zh-CN" altLang="en-US" dirty="0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</TotalTime>
  <Words>1876</Words>
  <Application>Microsoft Office PowerPoint</Application>
  <PresentationFormat>宽屏</PresentationFormat>
  <Paragraphs>165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Office 主题</vt:lpstr>
      <vt:lpstr>UE4性能优化</vt:lpstr>
      <vt:lpstr>为什么要性能优化？</vt:lpstr>
      <vt:lpstr>性能、质量、特性 </vt:lpstr>
      <vt:lpstr>性能、目标帧率、画面质量</vt:lpstr>
      <vt:lpstr>16毫秒原则</vt:lpstr>
      <vt:lpstr>PowerPoint 演示文稿</vt:lpstr>
      <vt:lpstr>影响性能的因素</vt:lpstr>
      <vt:lpstr>移动设备渲染通用优化建议</vt:lpstr>
      <vt:lpstr>移动设备渲染通用优化建议</vt:lpstr>
      <vt:lpstr>纹理过滤</vt:lpstr>
      <vt:lpstr>各向异性过滤</vt:lpstr>
      <vt:lpstr>贴图格式</vt:lpstr>
      <vt:lpstr>材质混合</vt:lpstr>
      <vt:lpstr>抗锯齿</vt:lpstr>
      <vt:lpstr>挑战</vt:lpstr>
      <vt:lpstr>寻找瓶颈</vt:lpstr>
      <vt:lpstr>分析一帧</vt:lpstr>
      <vt:lpstr>木桶效应</vt:lpstr>
      <vt:lpstr>Profiling(CPU)</vt:lpstr>
      <vt:lpstr>PowerPoint 演示文稿</vt:lpstr>
      <vt:lpstr>PowerPoint 演示文稿</vt:lpstr>
      <vt:lpstr>游戏线程（CPU运行）</vt:lpstr>
      <vt:lpstr>Tick</vt:lpstr>
      <vt:lpstr>Tick stat game: 显示Tick的耗时情况 dumpticks: 可将所有正在tick的actor打印到log中</vt:lpstr>
      <vt:lpstr>耗时高的函数</vt:lpstr>
      <vt:lpstr>Draw thread（CPU运行）</vt:lpstr>
      <vt:lpstr>Draw Call</vt:lpstr>
      <vt:lpstr>Draw calls</vt:lpstr>
      <vt:lpstr>减少Draw Call 模型合并 </vt:lpstr>
      <vt:lpstr>减少Draw calls</vt:lpstr>
      <vt:lpstr>减少Draw Calls</vt:lpstr>
      <vt:lpstr>GPU Thread（GPU运行）</vt:lpstr>
      <vt:lpstr>RenderPass</vt:lpstr>
      <vt:lpstr>RenderDoc使用</vt:lpstr>
      <vt:lpstr>PowerPoint 演示文稿</vt:lpstr>
      <vt:lpstr>PowerPoint 演示文稿</vt:lpstr>
      <vt:lpstr>Shader Complexity</vt:lpstr>
      <vt:lpstr>Shader Complexity</vt:lpstr>
      <vt:lpstr>过度绘制（Overdraw） </vt:lpstr>
      <vt:lpstr>Quad Overdraw Optimaztion ViewModes 显示GPU对每个Quad的绘制次数</vt:lpstr>
      <vt:lpstr>Light Complexity</vt:lpstr>
      <vt:lpstr>LOD(Level Of Detail)</vt:lpstr>
      <vt:lpstr>机型适配</vt:lpstr>
      <vt:lpstr>Niagra LOD</vt:lpstr>
      <vt:lpstr>StaticMeshLODGroup</vt:lpstr>
      <vt:lpstr>HLOD</vt:lpstr>
      <vt:lpstr>通过Python自动合并角色</vt:lpstr>
      <vt:lpstr>Automation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196</cp:revision>
  <dcterms:created xsi:type="dcterms:W3CDTF">2022-02-24T09:34:55Z</dcterms:created>
  <dcterms:modified xsi:type="dcterms:W3CDTF">2022-02-27T15:38:11Z</dcterms:modified>
</cp:coreProperties>
</file>